
<file path=[Content_Types].xml><?xml version="1.0" encoding="utf-8"?>
<Types xmlns="http://schemas.openxmlformats.org/package/2006/content-types">
  <Default Extension="jpeg" ContentType="image/jpeg"/>
  <Default Extension="MOV" ContentType="video/quicktime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63" r:id="rId4"/>
    <p:sldId id="260" r:id="rId5"/>
    <p:sldId id="266" r:id="rId6"/>
    <p:sldId id="264" r:id="rId7"/>
    <p:sldId id="265" r:id="rId8"/>
    <p:sldId id="261" r:id="rId9"/>
    <p:sldId id="267" r:id="rId10"/>
    <p:sldId id="262" r:id="rId11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17" d="100"/>
          <a:sy n="117" d="100"/>
        </p:scale>
        <p:origin x="318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23280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タイトルとキャプショ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43194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用 (キャプション付き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719077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29798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用付きの名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52814863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真または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49030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2/18/2025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373889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78502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61008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35563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t>2/18/2025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38364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2/18/2025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96623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2/18/2025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5181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2/18/2025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60741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2/18/2025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67858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2/18/2025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06036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2/18/2025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43029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kumimoji="1"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 kumimoji="1">
          <a:solidFill>
            <a:schemeClr val="tx2"/>
          </a:solidFill>
        </a:defRPr>
      </a:lvl2pPr>
      <a:lvl3pPr eaLnBrk="1" hangingPunct="1">
        <a:defRPr kumimoji="1">
          <a:solidFill>
            <a:schemeClr val="tx2"/>
          </a:solidFill>
        </a:defRPr>
      </a:lvl3pPr>
      <a:lvl4pPr eaLnBrk="1" hangingPunct="1">
        <a:defRPr kumimoji="1">
          <a:solidFill>
            <a:schemeClr val="tx2"/>
          </a:solidFill>
        </a:defRPr>
      </a:lvl4pPr>
      <a:lvl5pPr eaLnBrk="1" hangingPunct="1">
        <a:defRPr kumimoji="1">
          <a:solidFill>
            <a:schemeClr val="tx2"/>
          </a:solidFill>
        </a:defRPr>
      </a:lvl5pPr>
      <a:lvl6pPr eaLnBrk="1" hangingPunct="1">
        <a:defRPr kumimoji="1">
          <a:solidFill>
            <a:schemeClr val="tx2"/>
          </a:solidFill>
        </a:defRPr>
      </a:lvl6pPr>
      <a:lvl7pPr eaLnBrk="1" hangingPunct="1">
        <a:defRPr kumimoji="1">
          <a:solidFill>
            <a:schemeClr val="tx2"/>
          </a:solidFill>
        </a:defRPr>
      </a:lvl7pPr>
      <a:lvl8pPr eaLnBrk="1" hangingPunct="1">
        <a:defRPr kumimoji="1">
          <a:solidFill>
            <a:schemeClr val="tx2"/>
          </a:solidFill>
        </a:defRPr>
      </a:lvl8pPr>
      <a:lvl9pPr eaLnBrk="1" hangingPunct="1">
        <a:defRPr kumimoji="1"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kumimoji="1"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kumimoji="1"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kumimoji="1"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kumimoji="1"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kumimoji="1"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kumimoji="1"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kumimoji="1"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kumimoji="1"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D861F70-9EC7-FDDF-A2E3-F6FA2BE4163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214438"/>
            <a:ext cx="9144000" cy="2387600"/>
          </a:xfrm>
        </p:spPr>
        <p:txBody>
          <a:bodyPr/>
          <a:lstStyle/>
          <a:p>
            <a:r>
              <a:rPr kumimoji="1" lang="en-US" altLang="ja-JP" b="1" dirty="0"/>
              <a:t>School Firefly Group</a:t>
            </a:r>
            <a:endParaRPr kumimoji="1" lang="ja-JP" altLang="en-US" b="1" dirty="0"/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F6EB2AD6-EDA7-0191-8632-68D84EEF26B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3999" y="3602038"/>
            <a:ext cx="9609667" cy="645406"/>
          </a:xfrm>
        </p:spPr>
        <p:txBody>
          <a:bodyPr>
            <a:normAutofit fontScale="92500" lnSpcReduction="10000"/>
          </a:bodyPr>
          <a:lstStyle/>
          <a:p>
            <a:r>
              <a:rPr lang="en-US" altLang="ja-JP" sz="4000" dirty="0" err="1"/>
              <a:t>Tsuruga</a:t>
            </a:r>
            <a:r>
              <a:rPr lang="ja-JP" altLang="en-US" sz="4000" dirty="0"/>
              <a:t> </a:t>
            </a:r>
            <a:r>
              <a:rPr lang="en-US" altLang="ja-JP" sz="4000" dirty="0" err="1"/>
              <a:t>Kehihuzoku</a:t>
            </a:r>
            <a:r>
              <a:rPr lang="en-US" altLang="ja-JP" sz="4000" dirty="0"/>
              <a:t> junior high school</a:t>
            </a:r>
          </a:p>
        </p:txBody>
      </p:sp>
    </p:spTree>
    <p:extLst>
      <p:ext uri="{BB962C8B-B14F-4D97-AF65-F5344CB8AC3E}">
        <p14:creationId xmlns:p14="http://schemas.microsoft.com/office/powerpoint/2010/main" val="22218567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3DE23FC-C457-30E9-0DBB-E8EF16D1F4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0813552">
            <a:off x="1598174" y="2478011"/>
            <a:ext cx="6849749" cy="1320800"/>
          </a:xfrm>
        </p:spPr>
        <p:txBody>
          <a:bodyPr>
            <a:normAutofit/>
          </a:bodyPr>
          <a:lstStyle/>
          <a:p>
            <a:r>
              <a:rPr kumimoji="1" lang="en-US" altLang="ja-JP" sz="4400" b="1" dirty="0"/>
              <a:t>Thank you for listening!!</a:t>
            </a:r>
            <a:endParaRPr kumimoji="1" lang="ja-JP" altLang="en-US" sz="4400" b="1" dirty="0"/>
          </a:p>
        </p:txBody>
      </p:sp>
    </p:spTree>
    <p:extLst>
      <p:ext uri="{BB962C8B-B14F-4D97-AF65-F5344CB8AC3E}">
        <p14:creationId xmlns:p14="http://schemas.microsoft.com/office/powerpoint/2010/main" val="22114995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B2FD73E-F90C-2260-9DCE-3AD985F73A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895585"/>
          </a:xfrm>
        </p:spPr>
        <p:txBody>
          <a:bodyPr>
            <a:noAutofit/>
          </a:bodyPr>
          <a:lstStyle/>
          <a:p>
            <a:r>
              <a:rPr lang="en-US" altLang="ja-JP" sz="4800" b="1" dirty="0"/>
              <a:t>Purpose</a:t>
            </a:r>
            <a:endParaRPr lang="ja-JP" altLang="en-US" sz="4800" b="1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97036D92-B5AC-4CB5-AC94-6FC8F8F088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787407"/>
            <a:ext cx="8596668" cy="195203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ja-JP" sz="3600" dirty="0"/>
              <a:t>We started this four years ago when we discovered that fireflies lived at our school and became interested in them. </a:t>
            </a:r>
            <a:endParaRPr lang="ja-JP" altLang="en-US" sz="3600" dirty="0"/>
          </a:p>
        </p:txBody>
      </p:sp>
    </p:spTree>
    <p:extLst>
      <p:ext uri="{BB962C8B-B14F-4D97-AF65-F5344CB8AC3E}">
        <p14:creationId xmlns:p14="http://schemas.microsoft.com/office/powerpoint/2010/main" val="17999303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Group 47">
            <a:extLst>
              <a:ext uri="{FF2B5EF4-FFF2-40B4-BE49-F238E27FC236}">
                <a16:creationId xmlns:a16="http://schemas.microsoft.com/office/drawing/2014/main" id="{5EA39187-0197-4C1D-BE4A-06B353C7B2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9E0FD730-D6BC-440A-89CF-7AA0C22C2F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31382DE6-64CB-4577-89E8-47941290A9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Rectangle 23">
              <a:extLst>
                <a:ext uri="{FF2B5EF4-FFF2-40B4-BE49-F238E27FC236}">
                  <a16:creationId xmlns:a16="http://schemas.microsoft.com/office/drawing/2014/main" id="{3ABD17EF-A676-4770-A8C8-E83BA02300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ja-JP" altLang="en-US"/>
            </a:p>
          </p:txBody>
        </p:sp>
        <p:sp>
          <p:nvSpPr>
            <p:cNvPr id="52" name="Rectangle 25">
              <a:extLst>
                <a:ext uri="{FF2B5EF4-FFF2-40B4-BE49-F238E27FC236}">
                  <a16:creationId xmlns:a16="http://schemas.microsoft.com/office/drawing/2014/main" id="{380D4582-A9DE-4A6E-8537-EFC4F860C3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ja-JP" altLang="en-US"/>
            </a:p>
          </p:txBody>
        </p:sp>
        <p:sp>
          <p:nvSpPr>
            <p:cNvPr id="53" name="Isosceles Triangle 52">
              <a:extLst>
                <a:ext uri="{FF2B5EF4-FFF2-40B4-BE49-F238E27FC236}">
                  <a16:creationId xmlns:a16="http://schemas.microsoft.com/office/drawing/2014/main" id="{D66B8CF3-0959-4E8D-8F3A-AF62F21D99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ja-JP" altLang="en-US"/>
            </a:p>
          </p:txBody>
        </p:sp>
        <p:sp>
          <p:nvSpPr>
            <p:cNvPr id="54" name="Rectangle 27">
              <a:extLst>
                <a:ext uri="{FF2B5EF4-FFF2-40B4-BE49-F238E27FC236}">
                  <a16:creationId xmlns:a16="http://schemas.microsoft.com/office/drawing/2014/main" id="{97D4D559-2783-4E84-BB73-7F51D02357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ja-JP" altLang="en-US"/>
            </a:p>
          </p:txBody>
        </p:sp>
        <p:sp>
          <p:nvSpPr>
            <p:cNvPr id="55" name="Rectangle 28">
              <a:extLst>
                <a:ext uri="{FF2B5EF4-FFF2-40B4-BE49-F238E27FC236}">
                  <a16:creationId xmlns:a16="http://schemas.microsoft.com/office/drawing/2014/main" id="{8834FE36-E841-40B5-9465-1CFC99ED55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ja-JP" altLang="en-US"/>
            </a:p>
          </p:txBody>
        </p:sp>
        <p:sp>
          <p:nvSpPr>
            <p:cNvPr id="56" name="Rectangle 29">
              <a:extLst>
                <a:ext uri="{FF2B5EF4-FFF2-40B4-BE49-F238E27FC236}">
                  <a16:creationId xmlns:a16="http://schemas.microsoft.com/office/drawing/2014/main" id="{1A4197A1-AE79-4DC1-9E3A-845B40BA80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ja-JP" altLang="en-US"/>
            </a:p>
          </p:txBody>
        </p:sp>
        <p:sp>
          <p:nvSpPr>
            <p:cNvPr id="57" name="Isosceles Triangle 56">
              <a:extLst>
                <a:ext uri="{FF2B5EF4-FFF2-40B4-BE49-F238E27FC236}">
                  <a16:creationId xmlns:a16="http://schemas.microsoft.com/office/drawing/2014/main" id="{326F6688-CBD0-42EE-9B90-25100FE893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ja-JP" altLang="en-US"/>
            </a:p>
          </p:txBody>
        </p:sp>
        <p:sp>
          <p:nvSpPr>
            <p:cNvPr id="58" name="Isosceles Triangle 57">
              <a:extLst>
                <a:ext uri="{FF2B5EF4-FFF2-40B4-BE49-F238E27FC236}">
                  <a16:creationId xmlns:a16="http://schemas.microsoft.com/office/drawing/2014/main" id="{EF23F9BB-FC2E-48BA-8E63-A4436C28DA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ja-JP" altLang="en-US"/>
            </a:p>
          </p:txBody>
        </p:sp>
      </p:grpSp>
      <p:sp>
        <p:nvSpPr>
          <p:cNvPr id="2" name="タイトル 1">
            <a:extLst>
              <a:ext uri="{FF2B5EF4-FFF2-40B4-BE49-F238E27FC236}">
                <a16:creationId xmlns:a16="http://schemas.microsoft.com/office/drawing/2014/main" id="{572BD363-FF27-6A2E-84D7-8EBE6C21AA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1" y="4385066"/>
            <a:ext cx="10923638" cy="131764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kumimoji="1" lang="en-US" altLang="ja-JP" sz="5400"/>
              <a:t>Activities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5E4E6D7A-E62A-FEA5-0205-745531A04C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5702709"/>
            <a:ext cx="10923638" cy="521109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altLang="ja-JP">
                <a:solidFill>
                  <a:schemeClr val="tx1">
                    <a:lumMod val="50000"/>
                    <a:lumOff val="50000"/>
                  </a:schemeClr>
                </a:solidFill>
              </a:rPr>
              <a:t>Observation of fireflies at night</a:t>
            </a: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4F71A406-3CB7-4E4D-B434-24E6AA4F39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417723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pic>
        <p:nvPicPr>
          <p:cNvPr id="6" name="図 6">
            <a:extLst>
              <a:ext uri="{FF2B5EF4-FFF2-40B4-BE49-F238E27FC236}">
                <a16:creationId xmlns:a16="http://schemas.microsoft.com/office/drawing/2014/main" id="{A2B4A43B-760B-F8A6-0E09-340FBAC0BF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14" r="2" b="16459"/>
          <a:stretch/>
        </p:blipFill>
        <p:spPr>
          <a:xfrm>
            <a:off x="20" y="3"/>
            <a:ext cx="6050260" cy="4091667"/>
          </a:xfrm>
          <a:prstGeom prst="rect">
            <a:avLst/>
          </a:prstGeom>
        </p:spPr>
      </p:pic>
      <p:pic>
        <p:nvPicPr>
          <p:cNvPr id="5" name="図 5">
            <a:extLst>
              <a:ext uri="{FF2B5EF4-FFF2-40B4-BE49-F238E27FC236}">
                <a16:creationId xmlns:a16="http://schemas.microsoft.com/office/drawing/2014/main" id="{EC7BA31F-4E01-194B-C616-FFB7349A8E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49" r="2" b="2668"/>
          <a:stretch/>
        </p:blipFill>
        <p:spPr>
          <a:xfrm>
            <a:off x="6141719" y="-683"/>
            <a:ext cx="6050280" cy="4092348"/>
          </a:xfrm>
          <a:prstGeom prst="rect">
            <a:avLst/>
          </a:prstGeom>
        </p:spPr>
      </p:pic>
      <p:sp>
        <p:nvSpPr>
          <p:cNvPr id="7" name="円: 塗りつぶしなし 6">
            <a:extLst>
              <a:ext uri="{FF2B5EF4-FFF2-40B4-BE49-F238E27FC236}">
                <a16:creationId xmlns:a16="http://schemas.microsoft.com/office/drawing/2014/main" id="{13D10ED2-F143-F742-250F-67BC93FB70E4}"/>
              </a:ext>
            </a:extLst>
          </p:cNvPr>
          <p:cNvSpPr/>
          <p:nvPr/>
        </p:nvSpPr>
        <p:spPr>
          <a:xfrm>
            <a:off x="2478343" y="2274133"/>
            <a:ext cx="1154868" cy="1154868"/>
          </a:xfrm>
          <a:prstGeom prst="donut">
            <a:avLst>
              <a:gd name="adj" fmla="val 7202"/>
            </a:avLst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281381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trim.29979DDC-5644-483D-8CF8-7A0C3945A522.MOV">
            <a:hlinkClick r:id="" action="ppaction://media"/>
            <a:extLst>
              <a:ext uri="{FF2B5EF4-FFF2-40B4-BE49-F238E27FC236}">
                <a16:creationId xmlns:a16="http://schemas.microsoft.com/office/drawing/2014/main" id="{2AD8092C-5824-93CD-9B63-C1A235D31939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594174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4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4098A4C6-4FFB-4EF4-8317-8110224DB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4A415072-93F3-4FDA-96B8-7DFD2874C5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D8C2D828-7FBF-4467-B527-793E0E978C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Rectangle 23">
              <a:extLst>
                <a:ext uri="{FF2B5EF4-FFF2-40B4-BE49-F238E27FC236}">
                  <a16:creationId xmlns:a16="http://schemas.microsoft.com/office/drawing/2014/main" id="{B9D10F1D-AB99-42AD-8720-CDF3499591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ja-JP" altLang="en-US"/>
            </a:p>
          </p:txBody>
        </p:sp>
        <p:sp>
          <p:nvSpPr>
            <p:cNvPr id="16" name="Rectangle 25">
              <a:extLst>
                <a:ext uri="{FF2B5EF4-FFF2-40B4-BE49-F238E27FC236}">
                  <a16:creationId xmlns:a16="http://schemas.microsoft.com/office/drawing/2014/main" id="{5BF01F05-8464-452A-A278-4A40757B65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ja-JP" altLang="en-US"/>
            </a:p>
          </p:txBody>
        </p:sp>
        <p:sp>
          <p:nvSpPr>
            <p:cNvPr id="17" name="Isosceles Triangle 16">
              <a:extLst>
                <a:ext uri="{FF2B5EF4-FFF2-40B4-BE49-F238E27FC236}">
                  <a16:creationId xmlns:a16="http://schemas.microsoft.com/office/drawing/2014/main" id="{FBCC0363-6CA5-4B64-A66F-4787325575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ja-JP" altLang="en-US"/>
            </a:p>
          </p:txBody>
        </p:sp>
        <p:sp>
          <p:nvSpPr>
            <p:cNvPr id="18" name="Rectangle 27">
              <a:extLst>
                <a:ext uri="{FF2B5EF4-FFF2-40B4-BE49-F238E27FC236}">
                  <a16:creationId xmlns:a16="http://schemas.microsoft.com/office/drawing/2014/main" id="{CBACBAB2-7577-4339-B610-7245E449D3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ja-JP" altLang="en-US"/>
            </a:p>
          </p:txBody>
        </p:sp>
        <p:sp>
          <p:nvSpPr>
            <p:cNvPr id="19" name="Rectangle 28">
              <a:extLst>
                <a:ext uri="{FF2B5EF4-FFF2-40B4-BE49-F238E27FC236}">
                  <a16:creationId xmlns:a16="http://schemas.microsoft.com/office/drawing/2014/main" id="{DFCB19D4-D4D4-4AFD-9ECC-A6D0E4AE21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ja-JP" altLang="en-US"/>
            </a:p>
          </p:txBody>
        </p:sp>
        <p:sp>
          <p:nvSpPr>
            <p:cNvPr id="20" name="Rectangle 29">
              <a:extLst>
                <a:ext uri="{FF2B5EF4-FFF2-40B4-BE49-F238E27FC236}">
                  <a16:creationId xmlns:a16="http://schemas.microsoft.com/office/drawing/2014/main" id="{3B32E423-85B7-4B28-B5C3-AB63224A46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ja-JP" altLang="en-US"/>
            </a:p>
          </p:txBody>
        </p:sp>
        <p:sp>
          <p:nvSpPr>
            <p:cNvPr id="21" name="Isosceles Triangle 20">
              <a:extLst>
                <a:ext uri="{FF2B5EF4-FFF2-40B4-BE49-F238E27FC236}">
                  <a16:creationId xmlns:a16="http://schemas.microsoft.com/office/drawing/2014/main" id="{3DC38A14-94ED-496F-851A-CA6A988988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ja-JP" altLang="en-US"/>
            </a:p>
          </p:txBody>
        </p:sp>
        <p:sp>
          <p:nvSpPr>
            <p:cNvPr id="22" name="Isosceles Triangle 21">
              <a:extLst>
                <a:ext uri="{FF2B5EF4-FFF2-40B4-BE49-F238E27FC236}">
                  <a16:creationId xmlns:a16="http://schemas.microsoft.com/office/drawing/2014/main" id="{14E862E4-F307-4A50-A3A9-0A79FD36D0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ja-JP" altLang="en-US"/>
            </a:p>
          </p:txBody>
        </p:sp>
      </p:grpSp>
      <p:pic>
        <p:nvPicPr>
          <p:cNvPr id="5" name="図 5">
            <a:extLst>
              <a:ext uri="{FF2B5EF4-FFF2-40B4-BE49-F238E27FC236}">
                <a16:creationId xmlns:a16="http://schemas.microsoft.com/office/drawing/2014/main" id="{E9B132D3-3C94-5028-5F3A-82F32BFED7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16" r="22807"/>
          <a:stretch/>
        </p:blipFill>
        <p:spPr>
          <a:xfrm>
            <a:off x="1" y="10"/>
            <a:ext cx="4624782" cy="6857990"/>
          </a:xfrm>
          <a:custGeom>
            <a:avLst/>
            <a:gdLst/>
            <a:ahLst/>
            <a:cxnLst/>
            <a:rect l="l" t="t" r="r" b="b"/>
            <a:pathLst>
              <a:path w="4624782" h="6858000">
                <a:moveTo>
                  <a:pt x="4477562" y="0"/>
                </a:moveTo>
                <a:lnTo>
                  <a:pt x="4624782" y="0"/>
                </a:lnTo>
                <a:lnTo>
                  <a:pt x="4603092" y="143481"/>
                </a:lnTo>
                <a:lnTo>
                  <a:pt x="4606359" y="143481"/>
                </a:lnTo>
                <a:lnTo>
                  <a:pt x="3591352" y="6858000"/>
                </a:lnTo>
                <a:lnTo>
                  <a:pt x="3444132" y="6858000"/>
                </a:lnTo>
                <a:lnTo>
                  <a:pt x="3511707" y="6410974"/>
                </a:lnTo>
                <a:lnTo>
                  <a:pt x="3508439" y="6410974"/>
                </a:lnTo>
                <a:close/>
                <a:moveTo>
                  <a:pt x="3314520" y="0"/>
                </a:moveTo>
                <a:lnTo>
                  <a:pt x="4408672" y="0"/>
                </a:lnTo>
                <a:lnTo>
                  <a:pt x="4385984" y="151484"/>
                </a:lnTo>
                <a:lnTo>
                  <a:pt x="4388428" y="151484"/>
                </a:lnTo>
                <a:lnTo>
                  <a:pt x="3383996" y="6858000"/>
                </a:lnTo>
                <a:lnTo>
                  <a:pt x="2289844" y="6858000"/>
                </a:lnTo>
                <a:lnTo>
                  <a:pt x="2355596" y="6418977"/>
                </a:lnTo>
                <a:lnTo>
                  <a:pt x="2353153" y="6418977"/>
                </a:lnTo>
                <a:close/>
                <a:moveTo>
                  <a:pt x="0" y="0"/>
                </a:moveTo>
                <a:lnTo>
                  <a:pt x="3258670" y="0"/>
                </a:lnTo>
                <a:lnTo>
                  <a:pt x="3237238" y="143481"/>
                </a:lnTo>
                <a:lnTo>
                  <a:pt x="3239445" y="143481"/>
                </a:lnTo>
                <a:lnTo>
                  <a:pt x="2236498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24" name="Isosceles Triangle 30">
            <a:extLst>
              <a:ext uri="{FF2B5EF4-FFF2-40B4-BE49-F238E27FC236}">
                <a16:creationId xmlns:a16="http://schemas.microsoft.com/office/drawing/2014/main" id="{3B194AFE-2E08-400B-8FE7-5537AA81B9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ja-JP" altLang="en-US"/>
          </a:p>
        </p:txBody>
      </p:sp>
      <p:pic>
        <p:nvPicPr>
          <p:cNvPr id="7" name="図 7">
            <a:extLst>
              <a:ext uri="{FF2B5EF4-FFF2-40B4-BE49-F238E27FC236}">
                <a16:creationId xmlns:a16="http://schemas.microsoft.com/office/drawing/2014/main" id="{D5A5BD04-0686-9FFC-3848-ABC685AD06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01" r="15660"/>
          <a:stretch/>
        </p:blipFill>
        <p:spPr>
          <a:xfrm>
            <a:off x="2236499" y="10"/>
            <a:ext cx="6440942" cy="6857990"/>
          </a:xfrm>
          <a:custGeom>
            <a:avLst/>
            <a:gdLst/>
            <a:ahLst/>
            <a:cxnLst/>
            <a:rect l="l" t="t" r="r" b="b"/>
            <a:pathLst>
              <a:path w="6440942" h="6858000">
                <a:moveTo>
                  <a:pt x="6390643" y="0"/>
                </a:moveTo>
                <a:lnTo>
                  <a:pt x="6440942" y="0"/>
                </a:lnTo>
                <a:lnTo>
                  <a:pt x="5482140" y="6418977"/>
                </a:lnTo>
                <a:lnTo>
                  <a:pt x="5484486" y="6418977"/>
                </a:lnTo>
                <a:lnTo>
                  <a:pt x="5418909" y="6858000"/>
                </a:lnTo>
                <a:lnTo>
                  <a:pt x="5358522" y="6858000"/>
                </a:lnTo>
                <a:lnTo>
                  <a:pt x="6372208" y="143945"/>
                </a:lnTo>
                <a:lnTo>
                  <a:pt x="6368910" y="143945"/>
                </a:lnTo>
                <a:close/>
                <a:moveTo>
                  <a:pt x="6185224" y="0"/>
                </a:moveTo>
                <a:lnTo>
                  <a:pt x="6193321" y="0"/>
                </a:lnTo>
                <a:lnTo>
                  <a:pt x="6243423" y="0"/>
                </a:lnTo>
                <a:lnTo>
                  <a:pt x="6248995" y="0"/>
                </a:lnTo>
                <a:lnTo>
                  <a:pt x="5246760" y="6674399"/>
                </a:lnTo>
                <a:lnTo>
                  <a:pt x="5241661" y="6674399"/>
                </a:lnTo>
                <a:lnTo>
                  <a:pt x="5214999" y="6851957"/>
                </a:lnTo>
                <a:lnTo>
                  <a:pt x="5212216" y="6851957"/>
                </a:lnTo>
                <a:lnTo>
                  <a:pt x="5211303" y="6858000"/>
                </a:lnTo>
                <a:lnTo>
                  <a:pt x="5161845" y="6858000"/>
                </a:lnTo>
                <a:lnTo>
                  <a:pt x="5162749" y="6851957"/>
                </a:lnTo>
                <a:lnTo>
                  <a:pt x="5159324" y="6851957"/>
                </a:lnTo>
                <a:lnTo>
                  <a:pt x="6051452" y="910818"/>
                </a:lnTo>
                <a:lnTo>
                  <a:pt x="6166234" y="143481"/>
                </a:lnTo>
                <a:lnTo>
                  <a:pt x="6163761" y="143481"/>
                </a:lnTo>
                <a:close/>
                <a:moveTo>
                  <a:pt x="5869533" y="0"/>
                </a:moveTo>
                <a:lnTo>
                  <a:pt x="6168085" y="0"/>
                </a:lnTo>
                <a:lnTo>
                  <a:pt x="5161910" y="6674399"/>
                </a:lnTo>
                <a:lnTo>
                  <a:pt x="5157027" y="6674399"/>
                </a:lnTo>
                <a:lnTo>
                  <a:pt x="5130260" y="6851957"/>
                </a:lnTo>
                <a:lnTo>
                  <a:pt x="4831708" y="6851957"/>
                </a:lnTo>
                <a:lnTo>
                  <a:pt x="5836972" y="183601"/>
                </a:lnTo>
                <a:lnTo>
                  <a:pt x="5841855" y="183601"/>
                </a:lnTo>
                <a:close/>
                <a:moveTo>
                  <a:pt x="5620335" y="0"/>
                </a:moveTo>
                <a:lnTo>
                  <a:pt x="5671964" y="0"/>
                </a:lnTo>
                <a:lnTo>
                  <a:pt x="4671461" y="6674399"/>
                </a:lnTo>
                <a:lnTo>
                  <a:pt x="4666266" y="6674399"/>
                </a:lnTo>
                <a:lnTo>
                  <a:pt x="4639650" y="6851957"/>
                </a:lnTo>
                <a:lnTo>
                  <a:pt x="4588021" y="6851957"/>
                </a:lnTo>
                <a:lnTo>
                  <a:pt x="5587618" y="183601"/>
                </a:lnTo>
                <a:lnTo>
                  <a:pt x="5592813" y="183601"/>
                </a:lnTo>
                <a:close/>
                <a:moveTo>
                  <a:pt x="2388284" y="0"/>
                </a:moveTo>
                <a:lnTo>
                  <a:pt x="5091072" y="0"/>
                </a:lnTo>
                <a:lnTo>
                  <a:pt x="4130960" y="6418513"/>
                </a:lnTo>
                <a:lnTo>
                  <a:pt x="4133433" y="6418513"/>
                </a:lnTo>
                <a:lnTo>
                  <a:pt x="4067693" y="6858000"/>
                </a:lnTo>
                <a:lnTo>
                  <a:pt x="1354854" y="6858000"/>
                </a:lnTo>
                <a:lnTo>
                  <a:pt x="2369861" y="143481"/>
                </a:lnTo>
                <a:lnTo>
                  <a:pt x="2366594" y="143481"/>
                </a:lnTo>
                <a:close/>
                <a:moveTo>
                  <a:pt x="2172174" y="0"/>
                </a:moveTo>
                <a:lnTo>
                  <a:pt x="2241063" y="0"/>
                </a:lnTo>
                <a:lnTo>
                  <a:pt x="1271941" y="6410974"/>
                </a:lnTo>
                <a:lnTo>
                  <a:pt x="1275209" y="6410974"/>
                </a:lnTo>
                <a:lnTo>
                  <a:pt x="1207634" y="6858000"/>
                </a:lnTo>
                <a:lnTo>
                  <a:pt x="1147498" y="6858000"/>
                </a:lnTo>
                <a:lnTo>
                  <a:pt x="2151929" y="151484"/>
                </a:lnTo>
                <a:lnTo>
                  <a:pt x="2149486" y="151484"/>
                </a:lnTo>
                <a:close/>
                <a:moveTo>
                  <a:pt x="1022172" y="0"/>
                </a:moveTo>
                <a:lnTo>
                  <a:pt x="1078022" y="0"/>
                </a:lnTo>
                <a:lnTo>
                  <a:pt x="116655" y="6418977"/>
                </a:lnTo>
                <a:lnTo>
                  <a:pt x="119098" y="6418977"/>
                </a:lnTo>
                <a:lnTo>
                  <a:pt x="53346" y="6858000"/>
                </a:lnTo>
                <a:lnTo>
                  <a:pt x="0" y="6858000"/>
                </a:lnTo>
                <a:lnTo>
                  <a:pt x="1002947" y="143481"/>
                </a:lnTo>
                <a:lnTo>
                  <a:pt x="1000740" y="143481"/>
                </a:lnTo>
                <a:close/>
              </a:path>
            </a:pathLst>
          </a:custGeom>
        </p:spPr>
      </p:pic>
      <p:pic>
        <p:nvPicPr>
          <p:cNvPr id="6" name="図 6">
            <a:extLst>
              <a:ext uri="{FF2B5EF4-FFF2-40B4-BE49-F238E27FC236}">
                <a16:creationId xmlns:a16="http://schemas.microsoft.com/office/drawing/2014/main" id="{426D8D06-3306-C390-D253-5D13EE6AB6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2" b="12119"/>
          <a:stretch/>
        </p:blipFill>
        <p:spPr>
          <a:xfrm>
            <a:off x="6304192" y="10"/>
            <a:ext cx="5887808" cy="6857990"/>
          </a:xfrm>
          <a:custGeom>
            <a:avLst/>
            <a:gdLst/>
            <a:ahLst/>
            <a:cxnLst/>
            <a:rect l="l" t="t" r="r" b="b"/>
            <a:pathLst>
              <a:path w="5887808" h="6858000">
                <a:moveTo>
                  <a:pt x="2373249" y="0"/>
                </a:moveTo>
                <a:lnTo>
                  <a:pt x="5887808" y="0"/>
                </a:lnTo>
                <a:lnTo>
                  <a:pt x="5887808" y="6858000"/>
                </a:lnTo>
                <a:lnTo>
                  <a:pt x="1351216" y="6858000"/>
                </a:lnTo>
                <a:lnTo>
                  <a:pt x="1416793" y="6418977"/>
                </a:lnTo>
                <a:lnTo>
                  <a:pt x="1414447" y="6418977"/>
                </a:lnTo>
                <a:close/>
                <a:moveTo>
                  <a:pt x="2181302" y="0"/>
                </a:moveTo>
                <a:lnTo>
                  <a:pt x="2322950" y="0"/>
                </a:lnTo>
                <a:lnTo>
                  <a:pt x="2301217" y="143945"/>
                </a:lnTo>
                <a:lnTo>
                  <a:pt x="2304515" y="143945"/>
                </a:lnTo>
                <a:lnTo>
                  <a:pt x="1290829" y="6858000"/>
                </a:lnTo>
                <a:lnTo>
                  <a:pt x="1146398" y="6858000"/>
                </a:lnTo>
                <a:lnTo>
                  <a:pt x="1173968" y="6674399"/>
                </a:lnTo>
                <a:lnTo>
                  <a:pt x="1179067" y="6674399"/>
                </a:lnTo>
                <a:close/>
                <a:moveTo>
                  <a:pt x="2100392" y="0"/>
                </a:moveTo>
                <a:lnTo>
                  <a:pt x="2117531" y="0"/>
                </a:lnTo>
                <a:lnTo>
                  <a:pt x="2096068" y="143481"/>
                </a:lnTo>
                <a:lnTo>
                  <a:pt x="2098541" y="143481"/>
                </a:lnTo>
                <a:lnTo>
                  <a:pt x="1983762" y="910803"/>
                </a:lnTo>
                <a:lnTo>
                  <a:pt x="1090724" y="6858000"/>
                </a:lnTo>
                <a:lnTo>
                  <a:pt x="1061656" y="6858000"/>
                </a:lnTo>
                <a:lnTo>
                  <a:pt x="1089334" y="6674399"/>
                </a:lnTo>
                <a:lnTo>
                  <a:pt x="1094217" y="6674399"/>
                </a:lnTo>
                <a:close/>
                <a:moveTo>
                  <a:pt x="1604271" y="0"/>
                </a:moveTo>
                <a:lnTo>
                  <a:pt x="1801840" y="0"/>
                </a:lnTo>
                <a:lnTo>
                  <a:pt x="1774162" y="183601"/>
                </a:lnTo>
                <a:lnTo>
                  <a:pt x="1769279" y="183601"/>
                </a:lnTo>
                <a:lnTo>
                  <a:pt x="763104" y="6858000"/>
                </a:lnTo>
                <a:lnTo>
                  <a:pt x="571051" y="6858000"/>
                </a:lnTo>
                <a:lnTo>
                  <a:pt x="598573" y="6674399"/>
                </a:lnTo>
                <a:lnTo>
                  <a:pt x="603768" y="6674399"/>
                </a:lnTo>
                <a:close/>
                <a:moveTo>
                  <a:pt x="1023380" y="0"/>
                </a:moveTo>
                <a:lnTo>
                  <a:pt x="1552642" y="0"/>
                </a:lnTo>
                <a:lnTo>
                  <a:pt x="1525120" y="183601"/>
                </a:lnTo>
                <a:lnTo>
                  <a:pt x="1519925" y="183601"/>
                </a:lnTo>
                <a:lnTo>
                  <a:pt x="519422" y="6858000"/>
                </a:lnTo>
                <a:lnTo>
                  <a:pt x="0" y="6858000"/>
                </a:lnTo>
                <a:lnTo>
                  <a:pt x="65740" y="6418513"/>
                </a:lnTo>
                <a:lnTo>
                  <a:pt x="63268" y="6418513"/>
                </a:lnTo>
                <a:close/>
              </a:path>
            </a:pathLst>
          </a:custGeom>
        </p:spPr>
      </p:pic>
      <p:sp>
        <p:nvSpPr>
          <p:cNvPr id="9" name="Freeform 52">
            <a:extLst>
              <a:ext uri="{FF2B5EF4-FFF2-40B4-BE49-F238E27FC236}">
                <a16:creationId xmlns:a16="http://schemas.microsoft.com/office/drawing/2014/main" id="{4D1DEF88-C8D9-43A9-B382-D02C0CEE89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20649" y="3576484"/>
            <a:ext cx="8522979" cy="3281517"/>
          </a:xfrm>
          <a:custGeom>
            <a:avLst/>
            <a:gdLst>
              <a:gd name="connsiteX0" fmla="*/ 8516100 w 8522979"/>
              <a:gd name="connsiteY0" fmla="*/ 0 h 3281517"/>
              <a:gd name="connsiteX1" fmla="*/ 8522979 w 8522979"/>
              <a:gd name="connsiteY1" fmla="*/ 3281517 h 3281517"/>
              <a:gd name="connsiteX2" fmla="*/ 650153 w 8522979"/>
              <a:gd name="connsiteY2" fmla="*/ 3281517 h 3281517"/>
              <a:gd name="connsiteX3" fmla="*/ 0 w 8522979"/>
              <a:gd name="connsiteY3" fmla="*/ 3003752 h 3281517"/>
              <a:gd name="connsiteX4" fmla="*/ 879142 w 8522979"/>
              <a:gd name="connsiteY4" fmla="*/ 690551 h 3281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22979" h="3281517">
                <a:moveTo>
                  <a:pt x="8516100" y="0"/>
                </a:moveTo>
                <a:lnTo>
                  <a:pt x="8522979" y="3281517"/>
                </a:lnTo>
                <a:lnTo>
                  <a:pt x="650153" y="3281517"/>
                </a:lnTo>
                <a:lnTo>
                  <a:pt x="0" y="3003752"/>
                </a:lnTo>
                <a:lnTo>
                  <a:pt x="879142" y="690551"/>
                </a:lnTo>
                <a:close/>
              </a:path>
            </a:pathLst>
          </a:custGeom>
          <a:solidFill>
            <a:srgbClr val="000000">
              <a:alpha val="83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27">
            <a:extLst>
              <a:ext uri="{FF2B5EF4-FFF2-40B4-BE49-F238E27FC236}">
                <a16:creationId xmlns:a16="http://schemas.microsoft.com/office/drawing/2014/main" id="{BA6CF6CA-C627-459F-88B5-778E3BD953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371012" y="0"/>
            <a:ext cx="1219200" cy="685800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7F9E67BC-AB60-4EA6-A022-73FBCBC13D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425267" y="3681413"/>
            <a:ext cx="4763558" cy="3176587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Rectangle 23">
            <a:extLst>
              <a:ext uri="{FF2B5EF4-FFF2-40B4-BE49-F238E27FC236}">
                <a16:creationId xmlns:a16="http://schemas.microsoft.com/office/drawing/2014/main" id="{4E0E3E66-0B91-4CC8-A31D-BE7DE57088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1476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ja-JP" altLang="en-US"/>
          </a:p>
        </p:txBody>
      </p:sp>
      <p:sp>
        <p:nvSpPr>
          <p:cNvPr id="34" name="Rectangle 25">
            <a:extLst>
              <a:ext uri="{FF2B5EF4-FFF2-40B4-BE49-F238E27FC236}">
                <a16:creationId xmlns:a16="http://schemas.microsoft.com/office/drawing/2014/main" id="{FD6C9E6E-FAE4-44A2-AE2A-CBCA74C544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03442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ja-JP" altLang="en-US"/>
          </a:p>
        </p:txBody>
      </p:sp>
      <p:sp>
        <p:nvSpPr>
          <p:cNvPr id="36" name="Isosceles Triangle 24">
            <a:extLst>
              <a:ext uri="{FF2B5EF4-FFF2-40B4-BE49-F238E27FC236}">
                <a16:creationId xmlns:a16="http://schemas.microsoft.com/office/drawing/2014/main" id="{0C302BE4-1AD2-44F8-AD93-01ECCBF719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32333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ja-JP" altLang="en-US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7471B37A-D81A-CD65-2C3E-97EF661F80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92401" y="4267831"/>
            <a:ext cx="5181601" cy="132967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kumimoji="1" lang="en-US" altLang="ja-JP" sz="4400" b="1"/>
              <a:t>Activity</a:t>
            </a:r>
          </a:p>
        </p:txBody>
      </p:sp>
      <p:sp>
        <p:nvSpPr>
          <p:cNvPr id="38" name="Rectangle 27">
            <a:extLst>
              <a:ext uri="{FF2B5EF4-FFF2-40B4-BE49-F238E27FC236}">
                <a16:creationId xmlns:a16="http://schemas.microsoft.com/office/drawing/2014/main" id="{3691E4B2-0609-4611-A2BC-70223FF6AE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34500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4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ja-JP" altLang="en-US"/>
          </a:p>
        </p:txBody>
      </p:sp>
      <p:sp>
        <p:nvSpPr>
          <p:cNvPr id="40" name="Rectangle 28">
            <a:extLst>
              <a:ext uri="{FF2B5EF4-FFF2-40B4-BE49-F238E27FC236}">
                <a16:creationId xmlns:a16="http://schemas.microsoft.com/office/drawing/2014/main" id="{822BF89D-5FEA-4BF3-8F27-AB0E95333B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98730" y="-8467"/>
            <a:ext cx="1290094" cy="6866467"/>
          </a:xfrm>
          <a:custGeom>
            <a:avLst/>
            <a:gdLst/>
            <a:ahLst/>
            <a:cxnLst/>
            <a:rect l="l" t="t" r="r" b="b"/>
            <a:pathLst>
              <a:path w="1290094" h="6858000">
                <a:moveTo>
                  <a:pt x="1019735" y="0"/>
                </a:moveTo>
                <a:lnTo>
                  <a:pt x="1290094" y="0"/>
                </a:lnTo>
                <a:lnTo>
                  <a:pt x="1290094" y="6858000"/>
                </a:lnTo>
                <a:lnTo>
                  <a:pt x="0" y="6858000"/>
                </a:lnTo>
                <a:lnTo>
                  <a:pt x="1019735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ja-JP" altLang="en-US"/>
          </a:p>
        </p:txBody>
      </p:sp>
      <p:sp>
        <p:nvSpPr>
          <p:cNvPr id="42" name="Rectangle 29">
            <a:extLst>
              <a:ext uri="{FF2B5EF4-FFF2-40B4-BE49-F238E27FC236}">
                <a16:creationId xmlns:a16="http://schemas.microsoft.com/office/drawing/2014/main" id="{8B016FFE-7FF8-42DD-A762-7CFD295D59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38999" y="-8467"/>
            <a:ext cx="1249825" cy="6866467"/>
          </a:xfrm>
          <a:custGeom>
            <a:avLst/>
            <a:gdLst/>
            <a:ahLst/>
            <a:cxnLst/>
            <a:rect l="l" t="t" r="r" b="b"/>
            <a:pathLst>
              <a:path w="1249825" h="6858000">
                <a:moveTo>
                  <a:pt x="0" y="0"/>
                </a:moveTo>
                <a:lnTo>
                  <a:pt x="1249825" y="0"/>
                </a:lnTo>
                <a:lnTo>
                  <a:pt x="1249825" y="6858000"/>
                </a:lnTo>
                <a:lnTo>
                  <a:pt x="1109382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ja-JP" altLang="en-US"/>
          </a:p>
        </p:txBody>
      </p:sp>
      <p:sp>
        <p:nvSpPr>
          <p:cNvPr id="44" name="Isosceles Triangle 29">
            <a:extLst>
              <a:ext uri="{FF2B5EF4-FFF2-40B4-BE49-F238E27FC236}">
                <a16:creationId xmlns:a16="http://schemas.microsoft.com/office/drawing/2014/main" id="{B48D2A43-65FA-4E27-A24D-487B069252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71666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5966070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2F31723-9E2B-5584-C8CD-605FF409B3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942622"/>
          </a:xfrm>
        </p:spPr>
        <p:txBody>
          <a:bodyPr/>
          <a:lstStyle/>
          <a:p>
            <a:r>
              <a:rPr kumimoji="1" lang="en-US" altLang="ja-JP" b="1" dirty="0">
                <a:latin typeface="+mn-ea"/>
                <a:ea typeface="+mn-ea"/>
              </a:rPr>
              <a:t>Observation of fireflies</a:t>
            </a:r>
            <a:endParaRPr kumimoji="1" lang="ja-JP" altLang="en-US" b="1" dirty="0">
              <a:latin typeface="+mn-ea"/>
              <a:ea typeface="+mn-ea"/>
            </a:endParaRPr>
          </a:p>
        </p:txBody>
      </p:sp>
      <p:pic>
        <p:nvPicPr>
          <p:cNvPr id="4" name="図 4">
            <a:extLst>
              <a:ext uri="{FF2B5EF4-FFF2-40B4-BE49-F238E27FC236}">
                <a16:creationId xmlns:a16="http://schemas.microsoft.com/office/drawing/2014/main" id="{DFCE27A9-40DE-3654-CBBB-53637A80C03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051" y="2118255"/>
            <a:ext cx="5261045" cy="3881437"/>
          </a:xfrm>
        </p:spPr>
      </p:pic>
      <p:pic>
        <p:nvPicPr>
          <p:cNvPr id="5" name="図 5">
            <a:extLst>
              <a:ext uri="{FF2B5EF4-FFF2-40B4-BE49-F238E27FC236}">
                <a16:creationId xmlns:a16="http://schemas.microsoft.com/office/drawing/2014/main" id="{AF7B5EBB-9D1C-E1D2-3FBF-2EE0ED5CC3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3906" y="2118255"/>
            <a:ext cx="3675419" cy="4482218"/>
          </a:xfrm>
          <a:prstGeom prst="rect">
            <a:avLst/>
          </a:prstGeom>
        </p:spPr>
      </p:pic>
      <p:sp>
        <p:nvSpPr>
          <p:cNvPr id="3" name="円: 塗りつぶしなし 2">
            <a:extLst>
              <a:ext uri="{FF2B5EF4-FFF2-40B4-BE49-F238E27FC236}">
                <a16:creationId xmlns:a16="http://schemas.microsoft.com/office/drawing/2014/main" id="{7FAF452C-C442-AD5E-3E61-C6327E3617EB}"/>
              </a:ext>
            </a:extLst>
          </p:cNvPr>
          <p:cNvSpPr/>
          <p:nvPr/>
        </p:nvSpPr>
        <p:spPr>
          <a:xfrm>
            <a:off x="2384512" y="2553844"/>
            <a:ext cx="875156" cy="875156"/>
          </a:xfrm>
          <a:prstGeom prst="donut">
            <a:avLst>
              <a:gd name="adj" fmla="val 6527"/>
            </a:avLst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schemeClr val="tx1"/>
              </a:solidFill>
            </a:endParaRPr>
          </a:p>
        </p:txBody>
      </p:sp>
      <p:sp>
        <p:nvSpPr>
          <p:cNvPr id="6" name="円: 塗りつぶしなし 5">
            <a:extLst>
              <a:ext uri="{FF2B5EF4-FFF2-40B4-BE49-F238E27FC236}">
                <a16:creationId xmlns:a16="http://schemas.microsoft.com/office/drawing/2014/main" id="{A35515F6-5009-2FBF-DBC4-1233D9E93266}"/>
              </a:ext>
            </a:extLst>
          </p:cNvPr>
          <p:cNvSpPr/>
          <p:nvPr/>
        </p:nvSpPr>
        <p:spPr>
          <a:xfrm>
            <a:off x="7811639" y="3236133"/>
            <a:ext cx="1057299" cy="1123231"/>
          </a:xfrm>
          <a:prstGeom prst="donut">
            <a:avLst>
              <a:gd name="adj" fmla="val 5798"/>
            </a:avLst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4951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5D002E5-36C5-74E0-D566-17DEB86FB6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3" y="609599"/>
            <a:ext cx="10540999" cy="759179"/>
          </a:xfrm>
        </p:spPr>
        <p:txBody>
          <a:bodyPr>
            <a:normAutofit fontScale="90000"/>
          </a:bodyPr>
          <a:lstStyle/>
          <a:p>
            <a:r>
              <a:rPr kumimoji="1" lang="en-US" altLang="ja-JP" sz="4800" b="1" dirty="0">
                <a:latin typeface="+mj-ea"/>
              </a:rPr>
              <a:t>Finally</a:t>
            </a:r>
            <a:endParaRPr kumimoji="1" lang="ja-JP" altLang="en-US" sz="4800" b="1" dirty="0">
              <a:latin typeface="+mj-ea"/>
            </a:endParaRP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14A1E4B4-69DA-D206-3BD2-522D2F7EBE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498" y="1901886"/>
            <a:ext cx="11768667" cy="388077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kumimoji="1" lang="en-US" altLang="ja-JP" sz="4000" b="1" dirty="0"/>
              <a:t>Fireflies=Environmental barometer</a:t>
            </a:r>
          </a:p>
          <a:p>
            <a:pPr marL="0" indent="0">
              <a:buNone/>
            </a:pPr>
            <a:endParaRPr lang="en-US" altLang="ja-JP" sz="4000" b="1" dirty="0"/>
          </a:p>
          <a:p>
            <a:pPr marL="0" indent="0">
              <a:buNone/>
            </a:pPr>
            <a:r>
              <a:rPr kumimoji="1" lang="en-US" altLang="ja-JP" sz="4000" b="1" dirty="0"/>
              <a:t>The habitat of fireflies=A diverse environment</a:t>
            </a:r>
          </a:p>
          <a:p>
            <a:pPr marL="0" indent="0">
              <a:buNone/>
            </a:pPr>
            <a:r>
              <a:rPr kumimoji="1" lang="en-US" altLang="ja-JP" sz="4000" b="1" dirty="0"/>
              <a:t>                                   =People </a:t>
            </a:r>
            <a:r>
              <a:rPr kumimoji="1" lang="en-US" altLang="ja-JP" sz="4000" b="1"/>
              <a:t>are livable</a:t>
            </a:r>
            <a:endParaRPr kumimoji="1" lang="en-US" altLang="ja-JP" sz="4000" b="1" dirty="0"/>
          </a:p>
          <a:p>
            <a:pPr marL="0" indent="0">
              <a:buNone/>
            </a:pPr>
            <a:endParaRPr lang="en-US" altLang="ja-JP" sz="4000" b="1" dirty="0"/>
          </a:p>
          <a:p>
            <a:pPr marL="0" indent="0">
              <a:buNone/>
            </a:pPr>
            <a:endParaRPr kumimoji="1" lang="en-US" altLang="ja-JP" sz="4000" b="1" dirty="0"/>
          </a:p>
          <a:p>
            <a:pPr marL="0" indent="0">
              <a:buNone/>
            </a:pPr>
            <a:endParaRPr lang="en-US" altLang="ja-JP" sz="4000" b="1" dirty="0"/>
          </a:p>
          <a:p>
            <a:pPr marL="0" indent="0">
              <a:buNone/>
            </a:pPr>
            <a:endParaRPr kumimoji="1" lang="ja-JP" alt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24881508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" name="Group 72">
            <a:extLst>
              <a:ext uri="{FF2B5EF4-FFF2-40B4-BE49-F238E27FC236}">
                <a16:creationId xmlns:a16="http://schemas.microsoft.com/office/drawing/2014/main" id="{5EA39187-0197-4C1D-BE4A-06B353C7B2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9E0FD730-D6BC-440A-89CF-7AA0C22C2F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31382DE6-64CB-4577-89E8-47941290A9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6" name="Rectangle 23">
              <a:extLst>
                <a:ext uri="{FF2B5EF4-FFF2-40B4-BE49-F238E27FC236}">
                  <a16:creationId xmlns:a16="http://schemas.microsoft.com/office/drawing/2014/main" id="{3ABD17EF-A676-4770-A8C8-E83BA02300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ja-JP" altLang="en-US"/>
            </a:p>
          </p:txBody>
        </p:sp>
        <p:sp>
          <p:nvSpPr>
            <p:cNvPr id="77" name="Rectangle 25">
              <a:extLst>
                <a:ext uri="{FF2B5EF4-FFF2-40B4-BE49-F238E27FC236}">
                  <a16:creationId xmlns:a16="http://schemas.microsoft.com/office/drawing/2014/main" id="{380D4582-A9DE-4A6E-8537-EFC4F860C3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ja-JP" altLang="en-US"/>
            </a:p>
          </p:txBody>
        </p:sp>
        <p:sp>
          <p:nvSpPr>
            <p:cNvPr id="78" name="Isosceles Triangle 77">
              <a:extLst>
                <a:ext uri="{FF2B5EF4-FFF2-40B4-BE49-F238E27FC236}">
                  <a16:creationId xmlns:a16="http://schemas.microsoft.com/office/drawing/2014/main" id="{D66B8CF3-0959-4E8D-8F3A-AF62F21D99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ja-JP" altLang="en-US"/>
            </a:p>
          </p:txBody>
        </p:sp>
        <p:sp>
          <p:nvSpPr>
            <p:cNvPr id="79" name="Rectangle 27">
              <a:extLst>
                <a:ext uri="{FF2B5EF4-FFF2-40B4-BE49-F238E27FC236}">
                  <a16:creationId xmlns:a16="http://schemas.microsoft.com/office/drawing/2014/main" id="{97D4D559-2783-4E84-BB73-7F51D02357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ja-JP" altLang="en-US"/>
            </a:p>
          </p:txBody>
        </p:sp>
        <p:sp>
          <p:nvSpPr>
            <p:cNvPr id="80" name="Rectangle 28">
              <a:extLst>
                <a:ext uri="{FF2B5EF4-FFF2-40B4-BE49-F238E27FC236}">
                  <a16:creationId xmlns:a16="http://schemas.microsoft.com/office/drawing/2014/main" id="{8834FE36-E841-40B5-9465-1CFC99ED55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ja-JP" altLang="en-US"/>
            </a:p>
          </p:txBody>
        </p:sp>
        <p:sp>
          <p:nvSpPr>
            <p:cNvPr id="81" name="Rectangle 29">
              <a:extLst>
                <a:ext uri="{FF2B5EF4-FFF2-40B4-BE49-F238E27FC236}">
                  <a16:creationId xmlns:a16="http://schemas.microsoft.com/office/drawing/2014/main" id="{1A4197A1-AE79-4DC1-9E3A-845B40BA80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ja-JP" altLang="en-US"/>
            </a:p>
          </p:txBody>
        </p:sp>
        <p:sp>
          <p:nvSpPr>
            <p:cNvPr id="82" name="Isosceles Triangle 81">
              <a:extLst>
                <a:ext uri="{FF2B5EF4-FFF2-40B4-BE49-F238E27FC236}">
                  <a16:creationId xmlns:a16="http://schemas.microsoft.com/office/drawing/2014/main" id="{326F6688-CBD0-42EE-9B90-25100FE893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ja-JP" altLang="en-US"/>
            </a:p>
          </p:txBody>
        </p:sp>
        <p:sp>
          <p:nvSpPr>
            <p:cNvPr id="83" name="Isosceles Triangle 82">
              <a:extLst>
                <a:ext uri="{FF2B5EF4-FFF2-40B4-BE49-F238E27FC236}">
                  <a16:creationId xmlns:a16="http://schemas.microsoft.com/office/drawing/2014/main" id="{EF23F9BB-FC2E-48BA-8E63-A4436C28DA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ja-JP" altLang="en-US"/>
            </a:p>
          </p:txBody>
        </p:sp>
      </p:grpSp>
      <p:sp>
        <p:nvSpPr>
          <p:cNvPr id="2" name="タイトル 1">
            <a:extLst>
              <a:ext uri="{FF2B5EF4-FFF2-40B4-BE49-F238E27FC236}">
                <a16:creationId xmlns:a16="http://schemas.microsoft.com/office/drawing/2014/main" id="{F5AD0906-70F4-1F60-763C-3DC6BB307B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1" y="4385066"/>
            <a:ext cx="10923638" cy="131764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kumimoji="1" lang="en-US" altLang="ja-JP" sz="5400" b="1"/>
              <a:t>Growing sweet potatoes</a:t>
            </a:r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4F71A406-3CB7-4E4D-B434-24E6AA4F39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417723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pic>
        <p:nvPicPr>
          <p:cNvPr id="5" name="図 5">
            <a:extLst>
              <a:ext uri="{FF2B5EF4-FFF2-40B4-BE49-F238E27FC236}">
                <a16:creationId xmlns:a16="http://schemas.microsoft.com/office/drawing/2014/main" id="{A497B67A-23C1-B0FE-3BAA-9AC711D598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15" r="2" b="4917"/>
          <a:stretch/>
        </p:blipFill>
        <p:spPr>
          <a:xfrm>
            <a:off x="20" y="3"/>
            <a:ext cx="6050260" cy="4091667"/>
          </a:xfrm>
          <a:prstGeom prst="rect">
            <a:avLst/>
          </a:prstGeom>
        </p:spPr>
      </p:pic>
      <p:pic>
        <p:nvPicPr>
          <p:cNvPr id="7" name="図 7">
            <a:extLst>
              <a:ext uri="{FF2B5EF4-FFF2-40B4-BE49-F238E27FC236}">
                <a16:creationId xmlns:a16="http://schemas.microsoft.com/office/drawing/2014/main" id="{BEE6388F-209D-5346-7300-4D2E01DAD5E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63" r="2" b="854"/>
          <a:stretch/>
        </p:blipFill>
        <p:spPr>
          <a:xfrm>
            <a:off x="6141719" y="-683"/>
            <a:ext cx="6050280" cy="4092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716898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5EA39187-0197-4C1D-BE4A-06B353C7B2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9E0FD730-D6BC-440A-89CF-7AA0C22C2F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31382DE6-64CB-4577-89E8-47941290A9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Rectangle 23">
              <a:extLst>
                <a:ext uri="{FF2B5EF4-FFF2-40B4-BE49-F238E27FC236}">
                  <a16:creationId xmlns:a16="http://schemas.microsoft.com/office/drawing/2014/main" id="{3ABD17EF-A676-4770-A8C8-E83BA02300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ja-JP" altLang="en-US"/>
            </a:p>
          </p:txBody>
        </p:sp>
        <p:sp>
          <p:nvSpPr>
            <p:cNvPr id="15" name="Rectangle 25">
              <a:extLst>
                <a:ext uri="{FF2B5EF4-FFF2-40B4-BE49-F238E27FC236}">
                  <a16:creationId xmlns:a16="http://schemas.microsoft.com/office/drawing/2014/main" id="{380D4582-A9DE-4A6E-8537-EFC4F860C3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ja-JP" altLang="en-US"/>
            </a:p>
          </p:txBody>
        </p:sp>
        <p:sp>
          <p:nvSpPr>
            <p:cNvPr id="16" name="Isosceles Triangle 15">
              <a:extLst>
                <a:ext uri="{FF2B5EF4-FFF2-40B4-BE49-F238E27FC236}">
                  <a16:creationId xmlns:a16="http://schemas.microsoft.com/office/drawing/2014/main" id="{D66B8CF3-0959-4E8D-8F3A-AF62F21D99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ja-JP" altLang="en-US"/>
            </a:p>
          </p:txBody>
        </p:sp>
        <p:sp>
          <p:nvSpPr>
            <p:cNvPr id="17" name="Rectangle 27">
              <a:extLst>
                <a:ext uri="{FF2B5EF4-FFF2-40B4-BE49-F238E27FC236}">
                  <a16:creationId xmlns:a16="http://schemas.microsoft.com/office/drawing/2014/main" id="{97D4D559-2783-4E84-BB73-7F51D02357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ja-JP" altLang="en-US"/>
            </a:p>
          </p:txBody>
        </p:sp>
        <p:sp>
          <p:nvSpPr>
            <p:cNvPr id="18" name="Rectangle 28">
              <a:extLst>
                <a:ext uri="{FF2B5EF4-FFF2-40B4-BE49-F238E27FC236}">
                  <a16:creationId xmlns:a16="http://schemas.microsoft.com/office/drawing/2014/main" id="{8834FE36-E841-40B5-9465-1CFC99ED55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ja-JP" altLang="en-US"/>
            </a:p>
          </p:txBody>
        </p:sp>
        <p:sp>
          <p:nvSpPr>
            <p:cNvPr id="19" name="Rectangle 29">
              <a:extLst>
                <a:ext uri="{FF2B5EF4-FFF2-40B4-BE49-F238E27FC236}">
                  <a16:creationId xmlns:a16="http://schemas.microsoft.com/office/drawing/2014/main" id="{1A4197A1-AE79-4DC1-9E3A-845B40BA80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ja-JP" altLang="en-US"/>
            </a:p>
          </p:txBody>
        </p:sp>
        <p:sp>
          <p:nvSpPr>
            <p:cNvPr id="20" name="Isosceles Triangle 19">
              <a:extLst>
                <a:ext uri="{FF2B5EF4-FFF2-40B4-BE49-F238E27FC236}">
                  <a16:creationId xmlns:a16="http://schemas.microsoft.com/office/drawing/2014/main" id="{326F6688-CBD0-42EE-9B90-25100FE893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ja-JP" altLang="en-US"/>
            </a:p>
          </p:txBody>
        </p:sp>
        <p:sp>
          <p:nvSpPr>
            <p:cNvPr id="21" name="Isosceles Triangle 20">
              <a:extLst>
                <a:ext uri="{FF2B5EF4-FFF2-40B4-BE49-F238E27FC236}">
                  <a16:creationId xmlns:a16="http://schemas.microsoft.com/office/drawing/2014/main" id="{EF23F9BB-FC2E-48BA-8E63-A4436C28DA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ja-JP" altLang="en-US"/>
            </a:p>
          </p:txBody>
        </p:sp>
      </p:grpSp>
      <p:pic>
        <p:nvPicPr>
          <p:cNvPr id="5" name="図 5">
            <a:extLst>
              <a:ext uri="{FF2B5EF4-FFF2-40B4-BE49-F238E27FC236}">
                <a16:creationId xmlns:a16="http://schemas.microsoft.com/office/drawing/2014/main" id="{0D3B13A7-C686-A80F-2C09-794AB36715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9" r="28320"/>
          <a:stretch/>
        </p:blipFill>
        <p:spPr>
          <a:xfrm>
            <a:off x="20" y="10"/>
            <a:ext cx="5897982" cy="6857990"/>
          </a:xfrm>
          <a:custGeom>
            <a:avLst/>
            <a:gdLst/>
            <a:ahLst/>
            <a:cxnLst/>
            <a:rect l="l" t="t" r="r" b="b"/>
            <a:pathLst>
              <a:path w="5898002" h="6858000">
                <a:moveTo>
                  <a:pt x="0" y="0"/>
                </a:moveTo>
                <a:lnTo>
                  <a:pt x="5898002" y="0"/>
                </a:lnTo>
                <a:lnTo>
                  <a:pt x="487362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23" name="Isosceles Triangle 30">
            <a:extLst>
              <a:ext uri="{FF2B5EF4-FFF2-40B4-BE49-F238E27FC236}">
                <a16:creationId xmlns:a16="http://schemas.microsoft.com/office/drawing/2014/main" id="{2F9F6FEB-DD01-4F04-A465-6BB9A3560C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ja-JP" altLang="en-US"/>
          </a:p>
        </p:txBody>
      </p:sp>
      <p:pic>
        <p:nvPicPr>
          <p:cNvPr id="6" name="図 6">
            <a:extLst>
              <a:ext uri="{FF2B5EF4-FFF2-40B4-BE49-F238E27FC236}">
                <a16:creationId xmlns:a16="http://schemas.microsoft.com/office/drawing/2014/main" id="{93A85AAC-021C-F049-C4CC-BA48226981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9" r="8253"/>
          <a:stretch/>
        </p:blipFill>
        <p:spPr>
          <a:xfrm>
            <a:off x="4869095" y="10"/>
            <a:ext cx="7312272" cy="6857990"/>
          </a:xfrm>
          <a:custGeom>
            <a:avLst/>
            <a:gdLst/>
            <a:ahLst/>
            <a:cxnLst/>
            <a:rect l="l" t="t" r="r" b="b"/>
            <a:pathLst>
              <a:path w="7312272" h="6858000">
                <a:moveTo>
                  <a:pt x="1024379" y="0"/>
                </a:moveTo>
                <a:lnTo>
                  <a:pt x="7312272" y="0"/>
                </a:lnTo>
                <a:lnTo>
                  <a:pt x="7312272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25" name="Freeform 52">
            <a:extLst>
              <a:ext uri="{FF2B5EF4-FFF2-40B4-BE49-F238E27FC236}">
                <a16:creationId xmlns:a16="http://schemas.microsoft.com/office/drawing/2014/main" id="{3A459D44-E95C-4AB2-9D79-7C182560C4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20649" y="3576484"/>
            <a:ext cx="8522979" cy="3281517"/>
          </a:xfrm>
          <a:custGeom>
            <a:avLst/>
            <a:gdLst>
              <a:gd name="connsiteX0" fmla="*/ 8516100 w 8522979"/>
              <a:gd name="connsiteY0" fmla="*/ 0 h 3281517"/>
              <a:gd name="connsiteX1" fmla="*/ 8522979 w 8522979"/>
              <a:gd name="connsiteY1" fmla="*/ 3281517 h 3281517"/>
              <a:gd name="connsiteX2" fmla="*/ 650153 w 8522979"/>
              <a:gd name="connsiteY2" fmla="*/ 3281517 h 3281517"/>
              <a:gd name="connsiteX3" fmla="*/ 0 w 8522979"/>
              <a:gd name="connsiteY3" fmla="*/ 3003752 h 3281517"/>
              <a:gd name="connsiteX4" fmla="*/ 879142 w 8522979"/>
              <a:gd name="connsiteY4" fmla="*/ 690551 h 3281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22979" h="3281517">
                <a:moveTo>
                  <a:pt x="8516100" y="0"/>
                </a:moveTo>
                <a:lnTo>
                  <a:pt x="8522979" y="3281517"/>
                </a:lnTo>
                <a:lnTo>
                  <a:pt x="650153" y="3281517"/>
                </a:lnTo>
                <a:lnTo>
                  <a:pt x="0" y="3003752"/>
                </a:lnTo>
                <a:lnTo>
                  <a:pt x="879142" y="690551"/>
                </a:lnTo>
                <a:close/>
              </a:path>
            </a:pathLst>
          </a:custGeom>
          <a:solidFill>
            <a:srgbClr val="000000">
              <a:alpha val="73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2F37062B-29B9-48EA-B20D-914634A68B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371012" y="0"/>
            <a:ext cx="1219200" cy="685800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678411DE-368F-4426-8868-B6EEB07F72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425267" y="3681413"/>
            <a:ext cx="4763558" cy="3176587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Rectangle 23">
            <a:extLst>
              <a:ext uri="{FF2B5EF4-FFF2-40B4-BE49-F238E27FC236}">
                <a16:creationId xmlns:a16="http://schemas.microsoft.com/office/drawing/2014/main" id="{6D3E764F-DD76-4E74-8C36-7CEE8231EB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1476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ja-JP" altLang="en-US"/>
          </a:p>
        </p:txBody>
      </p:sp>
      <p:sp>
        <p:nvSpPr>
          <p:cNvPr id="33" name="Rectangle 25">
            <a:extLst>
              <a:ext uri="{FF2B5EF4-FFF2-40B4-BE49-F238E27FC236}">
                <a16:creationId xmlns:a16="http://schemas.microsoft.com/office/drawing/2014/main" id="{087944EB-94D5-45B3-801D-DCE3F5264A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03442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ja-JP" altLang="en-US"/>
          </a:p>
        </p:txBody>
      </p:sp>
      <p:sp>
        <p:nvSpPr>
          <p:cNvPr id="35" name="Isosceles Triangle 24">
            <a:extLst>
              <a:ext uri="{FF2B5EF4-FFF2-40B4-BE49-F238E27FC236}">
                <a16:creationId xmlns:a16="http://schemas.microsoft.com/office/drawing/2014/main" id="{E6C6DF53-20EC-4B92-9ADE-C0B7B4056B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32333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ja-JP" altLang="en-US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15F70151-D2A0-69EB-8AB3-2208F62745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92401" y="4267831"/>
            <a:ext cx="5181601" cy="132967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>
              <a:lnSpc>
                <a:spcPct val="90000"/>
              </a:lnSpc>
            </a:pPr>
            <a:r>
              <a:rPr kumimoji="1" lang="en-US" altLang="ja-JP" sz="4400" b="1"/>
              <a:t>Growing sweet potato</a:t>
            </a:r>
          </a:p>
        </p:txBody>
      </p:sp>
      <p:sp>
        <p:nvSpPr>
          <p:cNvPr id="37" name="Rectangle 27">
            <a:extLst>
              <a:ext uri="{FF2B5EF4-FFF2-40B4-BE49-F238E27FC236}">
                <a16:creationId xmlns:a16="http://schemas.microsoft.com/office/drawing/2014/main" id="{5AA3CC08-5871-4D9C-8C6A-A90142CB0B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34500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4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ja-JP" altLang="en-US"/>
          </a:p>
        </p:txBody>
      </p:sp>
      <p:sp>
        <p:nvSpPr>
          <p:cNvPr id="39" name="Rectangle 28">
            <a:extLst>
              <a:ext uri="{FF2B5EF4-FFF2-40B4-BE49-F238E27FC236}">
                <a16:creationId xmlns:a16="http://schemas.microsoft.com/office/drawing/2014/main" id="{2872F700-90BF-4EFD-9F34-06E9EFB277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98730" y="-8467"/>
            <a:ext cx="1290094" cy="6866467"/>
          </a:xfrm>
          <a:custGeom>
            <a:avLst/>
            <a:gdLst/>
            <a:ahLst/>
            <a:cxnLst/>
            <a:rect l="l" t="t" r="r" b="b"/>
            <a:pathLst>
              <a:path w="1290094" h="6858000">
                <a:moveTo>
                  <a:pt x="1019735" y="0"/>
                </a:moveTo>
                <a:lnTo>
                  <a:pt x="1290094" y="0"/>
                </a:lnTo>
                <a:lnTo>
                  <a:pt x="1290094" y="6858000"/>
                </a:lnTo>
                <a:lnTo>
                  <a:pt x="0" y="6858000"/>
                </a:lnTo>
                <a:lnTo>
                  <a:pt x="1019735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ja-JP" altLang="en-US"/>
          </a:p>
        </p:txBody>
      </p:sp>
      <p:sp>
        <p:nvSpPr>
          <p:cNvPr id="41" name="Rectangle 29">
            <a:extLst>
              <a:ext uri="{FF2B5EF4-FFF2-40B4-BE49-F238E27FC236}">
                <a16:creationId xmlns:a16="http://schemas.microsoft.com/office/drawing/2014/main" id="{F863767A-3540-4676-A852-0E8A7A2EEA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38999" y="-8467"/>
            <a:ext cx="1249825" cy="6866467"/>
          </a:xfrm>
          <a:custGeom>
            <a:avLst/>
            <a:gdLst/>
            <a:ahLst/>
            <a:cxnLst/>
            <a:rect l="l" t="t" r="r" b="b"/>
            <a:pathLst>
              <a:path w="1249825" h="6858000">
                <a:moveTo>
                  <a:pt x="0" y="0"/>
                </a:moveTo>
                <a:lnTo>
                  <a:pt x="1249825" y="0"/>
                </a:lnTo>
                <a:lnTo>
                  <a:pt x="1249825" y="6858000"/>
                </a:lnTo>
                <a:lnTo>
                  <a:pt x="1109382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ja-JP" altLang="en-US"/>
          </a:p>
        </p:txBody>
      </p:sp>
      <p:sp>
        <p:nvSpPr>
          <p:cNvPr id="43" name="Isosceles Triangle 29">
            <a:extLst>
              <a:ext uri="{FF2B5EF4-FFF2-40B4-BE49-F238E27FC236}">
                <a16:creationId xmlns:a16="http://schemas.microsoft.com/office/drawing/2014/main" id="{10D8237D-B0CE-41F6-B238-F6F84B855B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71666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536664494"/>
      </p:ext>
    </p:extLst>
  </p:cSld>
  <p:clrMapOvr>
    <a:masterClrMapping/>
  </p:clrMapOvr>
</p:sld>
</file>

<file path=ppt/theme/theme1.xml><?xml version="1.0" encoding="utf-8"?>
<a:theme xmlns:a="http://schemas.openxmlformats.org/drawingml/2006/main" name="ファセット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69</Words>
  <Application>Microsoft Office PowerPoint</Application>
  <PresentationFormat>ワイド画面</PresentationFormat>
  <Paragraphs>18</Paragraphs>
  <Slides>10</Slides>
  <Notes>0</Notes>
  <HiddenSlides>0</HiddenSlides>
  <MMClips>1</MMClips>
  <ScaleCrop>false</ScaleCrop>
  <HeadingPairs>
    <vt:vector size="6" baseType="variant">
      <vt:variant>
        <vt:lpstr>使用されているフォント</vt:lpstr>
      </vt:variant>
      <vt:variant>
        <vt:i4>3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10</vt:i4>
      </vt:variant>
    </vt:vector>
  </HeadingPairs>
  <TitlesOfParts>
    <vt:vector size="14" baseType="lpstr">
      <vt:lpstr>Arial</vt:lpstr>
      <vt:lpstr>Trebuchet MS</vt:lpstr>
      <vt:lpstr>Wingdings 3</vt:lpstr>
      <vt:lpstr>ファセット</vt:lpstr>
      <vt:lpstr>School Firefly Group</vt:lpstr>
      <vt:lpstr>Purpose</vt:lpstr>
      <vt:lpstr>Activities</vt:lpstr>
      <vt:lpstr>PowerPoint プレゼンテーション</vt:lpstr>
      <vt:lpstr>Activity</vt:lpstr>
      <vt:lpstr>Observation of fireflies</vt:lpstr>
      <vt:lpstr>Finally</vt:lpstr>
      <vt:lpstr>Growing sweet potatoes</vt:lpstr>
      <vt:lpstr>Growing sweet potato</vt:lpstr>
      <vt:lpstr>Thank you for listening!!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School Firefly Group</dc:title>
  <dc:creator>付属中学校 22001</dc:creator>
  <cp:lastModifiedBy>気比高校教員 22039</cp:lastModifiedBy>
  <cp:revision>14</cp:revision>
  <dcterms:created xsi:type="dcterms:W3CDTF">2025-01-23T06:25:31Z</dcterms:created>
  <dcterms:modified xsi:type="dcterms:W3CDTF">2025-02-18T04:13:54Z</dcterms:modified>
</cp:coreProperties>
</file>